
<file path=[Content_Types].xml><?xml version="1.0" encoding="utf-8"?>
<Types xmlns="http://schemas.openxmlformats.org/package/2006/content-types">
  <Default Extension="emf" ContentType="image/x-emf"/>
  <Default Extension="gif" ContentType="image/gif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70" r:id="rId4"/>
    <p:sldId id="273" r:id="rId5"/>
    <p:sldId id="275" r:id="rId6"/>
    <p:sldId id="279" r:id="rId7"/>
    <p:sldId id="271" r:id="rId8"/>
    <p:sldId id="272" r:id="rId9"/>
    <p:sldId id="274" r:id="rId10"/>
    <p:sldId id="276" r:id="rId11"/>
    <p:sldId id="278" r:id="rId12"/>
    <p:sldId id="269" r:id="rId13"/>
    <p:sldId id="258" r:id="rId14"/>
    <p:sldId id="266" r:id="rId15"/>
    <p:sldId id="263" r:id="rId16"/>
    <p:sldId id="257" r:id="rId17"/>
    <p:sldId id="261" r:id="rId18"/>
    <p:sldId id="262" r:id="rId19"/>
    <p:sldId id="267" r:id="rId20"/>
    <p:sldId id="2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00"/>
    <p:restoredTop sz="94694"/>
  </p:normalViewPr>
  <p:slideViewPr>
    <p:cSldViewPr snapToGrid="0" snapToObjects="1">
      <p:cViewPr varScale="1">
        <p:scale>
          <a:sx n="144" d="100"/>
          <a:sy n="144" d="100"/>
        </p:scale>
        <p:origin x="1912" y="-16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CC1F7-0B9C-4B45-9814-544DBC0488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1760E-57BA-3B49-A5B7-186D21AA9A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D33371-F3B0-3541-B36F-E0807E779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7267A-566C-E046-99B0-587FD6BD95CE}" type="datetimeFigureOut">
              <a:rPr lang="en-US" smtClean="0"/>
              <a:t>6/5/20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60F38-69A4-8144-8B3D-E56E2403E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7697E-5D66-D545-87AD-7DBB8BED7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F1D0F-EC5D-F443-86DE-A493966A5B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922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93B1B-E9AA-F145-8CE1-CDBE56D71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382878-F366-4745-A12F-42D31F5FA9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A71EC-F2A9-8D4A-B241-3D33A8788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7267A-566C-E046-99B0-587FD6BD95CE}" type="datetimeFigureOut">
              <a:rPr lang="en-US" smtClean="0"/>
              <a:t>6/5/20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E9972B-149B-2543-B97E-3AC35EBB7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EFBDB-4BFE-3944-B372-FC7564952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F1D0F-EC5D-F443-86DE-A493966A5B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14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050A2D-329A-0B46-A810-CBEA9730F5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CB396B-D022-4A4D-A2D4-0B4698E653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4DC64-EDCA-A54D-90C0-6D0F72DD6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7267A-566C-E046-99B0-587FD6BD95CE}" type="datetimeFigureOut">
              <a:rPr lang="en-US" smtClean="0"/>
              <a:t>6/5/20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54900-C55B-F944-AD57-7802B9601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4B167-26DC-F244-A0E6-6D4046A76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F1D0F-EC5D-F443-86DE-A493966A5B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27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7B308-5714-9648-B671-4EAB07359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D984F-5A84-AF46-BB92-8BEAAD8D0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A2BBD-2D79-D94E-A172-A225B011B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7267A-566C-E046-99B0-587FD6BD95CE}" type="datetimeFigureOut">
              <a:rPr lang="en-US" smtClean="0"/>
              <a:t>6/5/20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7D489-609D-D748-A9BF-7E0CEB0A3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30D32-9F75-1644-93A1-06688909F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F1D0F-EC5D-F443-86DE-A493966A5B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079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F501C-6AF7-F24F-8395-B05823975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9C5C00-DA88-204E-A5D7-663A140F0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B79CC-E55F-3C42-A699-73D66CDB0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7267A-566C-E046-99B0-587FD6BD95CE}" type="datetimeFigureOut">
              <a:rPr lang="en-US" smtClean="0"/>
              <a:t>6/5/20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39D13-9D62-6845-BC25-59B97BCF1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84C82-F8C7-AE48-9645-CF927EB35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F1D0F-EC5D-F443-86DE-A493966A5B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974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C6DBA-F4DF-BA4E-943A-619AC99B0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67865-23AB-944B-88E7-F5A80F5F9B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511253-3919-BB4B-AE21-B7B3EB763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D92C2-3608-0845-BD4D-C6C655500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7267A-566C-E046-99B0-587FD6BD95CE}" type="datetimeFigureOut">
              <a:rPr lang="en-US" smtClean="0"/>
              <a:t>6/5/20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3350DA-555D-7B43-88F4-8055F6230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73DE6D-4D92-5049-A128-9986F0F43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F1D0F-EC5D-F443-86DE-A493966A5B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641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7E1F1-55A0-6B4B-B3FF-85CC7E6C0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1B940-2597-9347-AFF6-8B9FAA6C47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363A40-40BB-2E48-BB43-07DFB782B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165C03-F22C-3840-A694-B02F6755AE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3F1335-E076-1442-960B-1DA8E053F7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D2530F-EEFF-5448-884E-D5B9F3F9E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7267A-566C-E046-99B0-587FD6BD95CE}" type="datetimeFigureOut">
              <a:rPr lang="en-US" smtClean="0"/>
              <a:t>6/5/20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A9FFEA-1302-5D48-BD1F-6158344BF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62CCB2-6262-5A4F-9C5F-CDCA5D829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F1D0F-EC5D-F443-86DE-A493966A5B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635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2C38B-7640-F84D-8985-4049F8FF1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8B0CFB-0CA4-A74C-ADB0-D2A11E181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7267A-566C-E046-99B0-587FD6BD95CE}" type="datetimeFigureOut">
              <a:rPr lang="en-US" smtClean="0"/>
              <a:t>6/5/20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2743DD-C3F2-DD4C-8FCB-0CE616456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4AB12B-6849-9C4D-8B19-6ACD25C18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F1D0F-EC5D-F443-86DE-A493966A5B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629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8A894D-C304-364D-8D43-9DB542E36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7267A-566C-E046-99B0-587FD6BD95CE}" type="datetimeFigureOut">
              <a:rPr lang="en-US" smtClean="0"/>
              <a:t>6/5/20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951F08-2A1E-984B-BB80-33C6C680B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BF8CA3-1FF4-3744-969E-3CCD8057A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F1D0F-EC5D-F443-86DE-A493966A5B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032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A8A82-242E-3E45-8FC8-3B0C391C5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C4F24-448C-F24C-ACD8-D8B4CD49A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C0BC6E-EF5F-594F-897C-B8533E6682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A5F0A8-EAE2-7C4E-9A28-5883C6E35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7267A-566C-E046-99B0-587FD6BD95CE}" type="datetimeFigureOut">
              <a:rPr lang="en-US" smtClean="0"/>
              <a:t>6/5/20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0A1C99-8BCD-F744-A4A8-E7D135ADF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F5CF3D-6147-4446-9178-EA7A0E820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F1D0F-EC5D-F443-86DE-A493966A5B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610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04442-0C85-D347-9C06-529B28F82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C968FB-83AB-DA47-8896-EBF96F7A72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33291A-6E8D-0544-971E-A75383105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595251-5A42-0F4E-9094-5693E8923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7267A-566C-E046-99B0-587FD6BD95CE}" type="datetimeFigureOut">
              <a:rPr lang="en-US" smtClean="0"/>
              <a:t>6/5/20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2EE4F1-D287-C34B-AA8E-5927AA16C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4DF106-BC04-E340-B0E2-52A710EA9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F1D0F-EC5D-F443-86DE-A493966A5B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301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A45272-47F2-AD46-AB19-8C57016BE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D85BB-6F83-894A-8067-2296BA52A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A2D7C-324D-8148-AE41-B069893D3B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7267A-566C-E046-99B0-587FD6BD95CE}" type="datetimeFigureOut">
              <a:rPr lang="en-US" smtClean="0"/>
              <a:t>6/5/20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74CCA-43FF-1044-A898-FEF7DAA527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128F5-E626-3748-992A-3ACA548169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1F1D0F-EC5D-F443-86DE-A493966A5B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944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79CFF-3A39-F54E-9E6D-6EED00F6D1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Drought Legacies and Implications for Soil Microbiome Resilience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C09E51-50EE-E845-A286-0C16A159EA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Bin Wang</a:t>
            </a:r>
          </a:p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Ecology and Evolutionary Biology</a:t>
            </a:r>
          </a:p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University of California Irvine</a:t>
            </a:r>
          </a:p>
        </p:txBody>
      </p:sp>
    </p:spTree>
    <p:extLst>
      <p:ext uri="{BB962C8B-B14F-4D97-AF65-F5344CB8AC3E}">
        <p14:creationId xmlns:p14="http://schemas.microsoft.com/office/powerpoint/2010/main" val="2757178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riangle 35">
            <a:extLst>
              <a:ext uri="{FF2B5EF4-FFF2-40B4-BE49-F238E27FC236}">
                <a16:creationId xmlns:a16="http://schemas.microsoft.com/office/drawing/2014/main" id="{9F56A6BA-22A5-7A4E-B8D6-C87CFCCD2FAA}"/>
              </a:ext>
            </a:extLst>
          </p:cNvPr>
          <p:cNvSpPr/>
          <p:nvPr/>
        </p:nvSpPr>
        <p:spPr>
          <a:xfrm>
            <a:off x="6230273" y="2671585"/>
            <a:ext cx="1476831" cy="1524858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35" name="Decision 34">
            <a:extLst>
              <a:ext uri="{FF2B5EF4-FFF2-40B4-BE49-F238E27FC236}">
                <a16:creationId xmlns:a16="http://schemas.microsoft.com/office/drawing/2014/main" id="{C6B5F9B6-1F47-D444-88EB-5D15A5843753}"/>
              </a:ext>
            </a:extLst>
          </p:cNvPr>
          <p:cNvSpPr/>
          <p:nvPr/>
        </p:nvSpPr>
        <p:spPr>
          <a:xfrm>
            <a:off x="5329665" y="962293"/>
            <a:ext cx="1536192" cy="3154428"/>
          </a:xfrm>
          <a:prstGeom prst="flowChartDecisi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Garamond" panose="02020404030301010803" pitchFamily="18" charset="0"/>
            </a:endParaRP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14D85724-2D0B-E942-AB04-5FD1E32637F1}"/>
              </a:ext>
            </a:extLst>
          </p:cNvPr>
          <p:cNvSpPr>
            <a:spLocks noChangeAspect="1"/>
          </p:cNvSpPr>
          <p:nvPr/>
        </p:nvSpPr>
        <p:spPr>
          <a:xfrm>
            <a:off x="3490381" y="823381"/>
            <a:ext cx="5211239" cy="5211239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Garamond" panose="02020404030301010803" pitchFamily="18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3905A38-B223-7E4D-9440-DB7602B84D29}"/>
              </a:ext>
            </a:extLst>
          </p:cNvPr>
          <p:cNvCxnSpPr>
            <a:cxnSpLocks/>
          </p:cNvCxnSpPr>
          <p:nvPr/>
        </p:nvCxnSpPr>
        <p:spPr>
          <a:xfrm>
            <a:off x="4361688" y="4242816"/>
            <a:ext cx="3474785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7EF3581-403D-374B-839F-A7EB543441BC}"/>
              </a:ext>
            </a:extLst>
          </p:cNvPr>
          <p:cNvCxnSpPr>
            <a:cxnSpLocks/>
          </p:cNvCxnSpPr>
          <p:nvPr/>
        </p:nvCxnSpPr>
        <p:spPr>
          <a:xfrm flipV="1">
            <a:off x="5231216" y="2561990"/>
            <a:ext cx="1723613" cy="347263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37CCEFF-4C79-E348-8224-98A21F720494}"/>
              </a:ext>
            </a:extLst>
          </p:cNvPr>
          <p:cNvCxnSpPr>
            <a:cxnSpLocks/>
          </p:cNvCxnSpPr>
          <p:nvPr/>
        </p:nvCxnSpPr>
        <p:spPr>
          <a:xfrm flipH="1" flipV="1">
            <a:off x="5235757" y="2539507"/>
            <a:ext cx="1746792" cy="3495114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0F61D48-0C09-7F44-923F-68C9D041C0D3}"/>
              </a:ext>
            </a:extLst>
          </p:cNvPr>
          <p:cNvCxnSpPr>
            <a:cxnSpLocks/>
          </p:cNvCxnSpPr>
          <p:nvPr/>
        </p:nvCxnSpPr>
        <p:spPr>
          <a:xfrm flipV="1">
            <a:off x="6096000" y="2587752"/>
            <a:ext cx="858829" cy="1682497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B25B3619-1107-BD4D-988E-CE6BC0B7D780}"/>
              </a:ext>
            </a:extLst>
          </p:cNvPr>
          <p:cNvSpPr/>
          <p:nvPr/>
        </p:nvSpPr>
        <p:spPr>
          <a:xfrm>
            <a:off x="5886026" y="3931266"/>
            <a:ext cx="329184" cy="329184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Garamond" panose="02020404030301010803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F39FD09-61C3-9A49-A1F2-3820F24CED0F}"/>
              </a:ext>
            </a:extLst>
          </p:cNvPr>
          <p:cNvSpPr txBox="1"/>
          <p:nvPr/>
        </p:nvSpPr>
        <p:spPr>
          <a:xfrm>
            <a:off x="3050288" y="5976189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A9DE32-A6B4-8B47-9D69-681CD92ABCA3}"/>
              </a:ext>
            </a:extLst>
          </p:cNvPr>
          <p:cNvSpPr txBox="1"/>
          <p:nvPr/>
        </p:nvSpPr>
        <p:spPr>
          <a:xfrm>
            <a:off x="8681372" y="5976189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D35FFF-B6F0-714A-A219-EACACE4580E5}"/>
              </a:ext>
            </a:extLst>
          </p:cNvPr>
          <p:cNvSpPr txBox="1"/>
          <p:nvPr/>
        </p:nvSpPr>
        <p:spPr>
          <a:xfrm>
            <a:off x="5945157" y="4015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C3741A1-84BE-0847-98A9-937753B6DC1A}"/>
              </a:ext>
            </a:extLst>
          </p:cNvPr>
          <p:cNvSpPr/>
          <p:nvPr/>
        </p:nvSpPr>
        <p:spPr>
          <a:xfrm>
            <a:off x="5953411" y="4084794"/>
            <a:ext cx="329184" cy="329184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Garamond" panose="02020404030301010803" pitchFamily="18" charset="0"/>
            </a:endParaRPr>
          </a:p>
        </p:txBody>
      </p: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0DD79045-79AB-1047-97D5-C8BEF7AC0D23}"/>
              </a:ext>
            </a:extLst>
          </p:cNvPr>
          <p:cNvCxnSpPr>
            <a:cxnSpLocks/>
          </p:cNvCxnSpPr>
          <p:nvPr/>
        </p:nvCxnSpPr>
        <p:spPr>
          <a:xfrm rot="16200000" flipV="1">
            <a:off x="5118159" y="3018972"/>
            <a:ext cx="1532901" cy="407127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623E0D66-2872-424D-8FFA-846ABFD1F104}"/>
              </a:ext>
            </a:extLst>
          </p:cNvPr>
          <p:cNvSpPr/>
          <p:nvPr/>
        </p:nvSpPr>
        <p:spPr>
          <a:xfrm>
            <a:off x="5650534" y="2070494"/>
            <a:ext cx="329184" cy="329184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Garamond" panose="02020404030301010803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091F792-1519-CB41-B9D3-5437E543C323}"/>
              </a:ext>
            </a:extLst>
          </p:cNvPr>
          <p:cNvSpPr/>
          <p:nvPr/>
        </p:nvSpPr>
        <p:spPr>
          <a:xfrm>
            <a:off x="6558952" y="2924549"/>
            <a:ext cx="329184" cy="329184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Garamond" panose="02020404030301010803" pitchFamily="18" charset="0"/>
            </a:endParaRPr>
          </a:p>
        </p:txBody>
      </p:sp>
      <p:cxnSp>
        <p:nvCxnSpPr>
          <p:cNvPr id="75" name="Curved Connector 74">
            <a:extLst>
              <a:ext uri="{FF2B5EF4-FFF2-40B4-BE49-F238E27FC236}">
                <a16:creationId xmlns:a16="http://schemas.microsoft.com/office/drawing/2014/main" id="{F14184F1-2D05-F24C-9936-18B392BE2A0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38540" y="3228077"/>
            <a:ext cx="995070" cy="480149"/>
          </a:xfrm>
          <a:prstGeom prst="curvedConnector3">
            <a:avLst>
              <a:gd name="adj1" fmla="val 143440"/>
            </a:avLst>
          </a:prstGeom>
          <a:ln w="28575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DD53C828-783A-5549-85AE-ACC1D0154B8A}"/>
              </a:ext>
            </a:extLst>
          </p:cNvPr>
          <p:cNvSpPr/>
          <p:nvPr/>
        </p:nvSpPr>
        <p:spPr>
          <a:xfrm>
            <a:off x="5993882" y="2874807"/>
            <a:ext cx="329184" cy="329184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Garamond" panose="02020404030301010803" pitchFamily="18" charset="0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2CE8FFAB-E6EB-D74C-887D-30AD4A8F628E}"/>
              </a:ext>
            </a:extLst>
          </p:cNvPr>
          <p:cNvSpPr/>
          <p:nvPr/>
        </p:nvSpPr>
        <p:spPr>
          <a:xfrm>
            <a:off x="6975642" y="3397219"/>
            <a:ext cx="329184" cy="329184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Garamond" panose="02020404030301010803" pitchFamily="18" charset="0"/>
            </a:endParaRPr>
          </a:p>
        </p:txBody>
      </p:sp>
      <p:cxnSp>
        <p:nvCxnSpPr>
          <p:cNvPr id="111" name="Curved Connector 110">
            <a:extLst>
              <a:ext uri="{FF2B5EF4-FFF2-40B4-BE49-F238E27FC236}">
                <a16:creationId xmlns:a16="http://schemas.microsoft.com/office/drawing/2014/main" id="{124882BE-5F04-6C49-9F80-E27DD2DBCBE8}"/>
              </a:ext>
            </a:extLst>
          </p:cNvPr>
          <p:cNvCxnSpPr>
            <a:cxnSpLocks/>
          </p:cNvCxnSpPr>
          <p:nvPr/>
        </p:nvCxnSpPr>
        <p:spPr>
          <a:xfrm flipV="1">
            <a:off x="6254979" y="3662404"/>
            <a:ext cx="705917" cy="495439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D8433A1-60AF-A84F-BBAF-5E6FC9802297}"/>
              </a:ext>
            </a:extLst>
          </p:cNvPr>
          <p:cNvCxnSpPr>
            <a:cxnSpLocks/>
          </p:cNvCxnSpPr>
          <p:nvPr/>
        </p:nvCxnSpPr>
        <p:spPr>
          <a:xfrm>
            <a:off x="7283813" y="3811835"/>
            <a:ext cx="495446" cy="865512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AD816617-DF41-F341-A07B-D49804AE3ECB}"/>
              </a:ext>
            </a:extLst>
          </p:cNvPr>
          <p:cNvSpPr txBox="1"/>
          <p:nvPr/>
        </p:nvSpPr>
        <p:spPr>
          <a:xfrm>
            <a:off x="7696050" y="4696230"/>
            <a:ext cx="28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?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B111EED-377F-9A42-93D6-F6FE22A4C825}"/>
              </a:ext>
            </a:extLst>
          </p:cNvPr>
          <p:cNvCxnSpPr>
            <a:cxnSpLocks/>
          </p:cNvCxnSpPr>
          <p:nvPr/>
        </p:nvCxnSpPr>
        <p:spPr>
          <a:xfrm flipH="1">
            <a:off x="5578542" y="4271996"/>
            <a:ext cx="274579" cy="56183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131D67FF-8E4A-864C-BD3D-5C609BC05600}"/>
              </a:ext>
            </a:extLst>
          </p:cNvPr>
          <p:cNvSpPr txBox="1"/>
          <p:nvPr/>
        </p:nvSpPr>
        <p:spPr>
          <a:xfrm rot="17754007">
            <a:off x="4668750" y="5158467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aramond" panose="02020404030301010803" pitchFamily="18" charset="0"/>
              </a:rPr>
              <a:t>No legacy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5985B8C8-50F8-9948-BF5D-03B05BADA214}"/>
              </a:ext>
            </a:extLst>
          </p:cNvPr>
          <p:cNvCxnSpPr>
            <a:cxnSpLocks/>
          </p:cNvCxnSpPr>
          <p:nvPr/>
        </p:nvCxnSpPr>
        <p:spPr>
          <a:xfrm flipH="1">
            <a:off x="4724978" y="2509444"/>
            <a:ext cx="821368" cy="164839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24C00B66-9A1B-894F-9320-86A2BF3293C9}"/>
              </a:ext>
            </a:extLst>
          </p:cNvPr>
          <p:cNvSpPr txBox="1"/>
          <p:nvPr/>
        </p:nvSpPr>
        <p:spPr>
          <a:xfrm rot="17763386">
            <a:off x="3295310" y="4886020"/>
            <a:ext cx="1835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Garamond" panose="02020404030301010803" pitchFamily="18" charset="0"/>
              </a:rPr>
              <a:t>Persistent legacy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C07DB979-2878-4F48-95F8-6BFDFB5CA6D8}"/>
              </a:ext>
            </a:extLst>
          </p:cNvPr>
          <p:cNvCxnSpPr>
            <a:cxnSpLocks/>
            <a:endCxn id="138" idx="1"/>
          </p:cNvCxnSpPr>
          <p:nvPr/>
        </p:nvCxnSpPr>
        <p:spPr>
          <a:xfrm>
            <a:off x="6324215" y="3262670"/>
            <a:ext cx="539535" cy="1119568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B2D138FB-E128-9B4F-AEDC-5161372D3DEB}"/>
              </a:ext>
            </a:extLst>
          </p:cNvPr>
          <p:cNvSpPr txBox="1"/>
          <p:nvPr/>
        </p:nvSpPr>
        <p:spPr>
          <a:xfrm rot="3731010">
            <a:off x="6383630" y="4993735"/>
            <a:ext cx="1800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Garamond" panose="02020404030301010803" pitchFamily="18" charset="0"/>
              </a:rPr>
              <a:t>Transient legacy</a:t>
            </a:r>
          </a:p>
        </p:txBody>
      </p:sp>
    </p:spTree>
    <p:extLst>
      <p:ext uri="{BB962C8B-B14F-4D97-AF65-F5344CB8AC3E}">
        <p14:creationId xmlns:p14="http://schemas.microsoft.com/office/powerpoint/2010/main" val="85761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riangle 35">
            <a:extLst>
              <a:ext uri="{FF2B5EF4-FFF2-40B4-BE49-F238E27FC236}">
                <a16:creationId xmlns:a16="http://schemas.microsoft.com/office/drawing/2014/main" id="{9F56A6BA-22A5-7A4E-B8D6-C87CFCCD2FAA}"/>
              </a:ext>
            </a:extLst>
          </p:cNvPr>
          <p:cNvSpPr/>
          <p:nvPr/>
        </p:nvSpPr>
        <p:spPr>
          <a:xfrm>
            <a:off x="5949124" y="3548457"/>
            <a:ext cx="1010697" cy="1020877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Decision 34">
            <a:extLst>
              <a:ext uri="{FF2B5EF4-FFF2-40B4-BE49-F238E27FC236}">
                <a16:creationId xmlns:a16="http://schemas.microsoft.com/office/drawing/2014/main" id="{C6B5F9B6-1F47-D444-88EB-5D15A5843753}"/>
              </a:ext>
            </a:extLst>
          </p:cNvPr>
          <p:cNvSpPr/>
          <p:nvPr/>
        </p:nvSpPr>
        <p:spPr>
          <a:xfrm>
            <a:off x="4811422" y="2038295"/>
            <a:ext cx="1926028" cy="2572227"/>
          </a:xfrm>
          <a:prstGeom prst="flowChartDecisi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14D85724-2D0B-E942-AB04-5FD1E32637F1}"/>
              </a:ext>
            </a:extLst>
          </p:cNvPr>
          <p:cNvSpPr>
            <a:spLocks/>
          </p:cNvSpPr>
          <p:nvPr/>
        </p:nvSpPr>
        <p:spPr>
          <a:xfrm>
            <a:off x="2715768" y="1947672"/>
            <a:ext cx="6117336" cy="3749040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3905A38-B223-7E4D-9440-DB7602B84D29}"/>
              </a:ext>
            </a:extLst>
          </p:cNvPr>
          <p:cNvCxnSpPr>
            <a:cxnSpLocks/>
          </p:cNvCxnSpPr>
          <p:nvPr/>
        </p:nvCxnSpPr>
        <p:spPr>
          <a:xfrm>
            <a:off x="3666744" y="4569334"/>
            <a:ext cx="4242816" cy="19034"/>
          </a:xfrm>
          <a:prstGeom prst="line">
            <a:avLst/>
          </a:prstGeom>
          <a:ln w="2857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7EF3581-403D-374B-839F-A7EB543441BC}"/>
              </a:ext>
            </a:extLst>
          </p:cNvPr>
          <p:cNvCxnSpPr>
            <a:cxnSpLocks/>
          </p:cNvCxnSpPr>
          <p:nvPr/>
        </p:nvCxnSpPr>
        <p:spPr>
          <a:xfrm flipV="1">
            <a:off x="4739948" y="3319606"/>
            <a:ext cx="2096408" cy="2518489"/>
          </a:xfrm>
          <a:prstGeom prst="line">
            <a:avLst/>
          </a:prstGeom>
          <a:ln w="2857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37CCEFF-4C79-E348-8224-98A21F720494}"/>
              </a:ext>
            </a:extLst>
          </p:cNvPr>
          <p:cNvCxnSpPr>
            <a:cxnSpLocks/>
          </p:cNvCxnSpPr>
          <p:nvPr/>
        </p:nvCxnSpPr>
        <p:spPr>
          <a:xfrm flipH="1" flipV="1">
            <a:off x="4634259" y="3381820"/>
            <a:ext cx="2103191" cy="2327028"/>
          </a:xfrm>
          <a:prstGeom prst="line">
            <a:avLst/>
          </a:prstGeom>
          <a:ln w="2857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B25B3619-1107-BD4D-988E-CE6BC0B7D780}"/>
              </a:ext>
            </a:extLst>
          </p:cNvPr>
          <p:cNvSpPr/>
          <p:nvPr/>
        </p:nvSpPr>
        <p:spPr>
          <a:xfrm>
            <a:off x="5500116" y="4423776"/>
            <a:ext cx="329184" cy="329184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F39FD09-61C3-9A49-A1F2-3820F24CED0F}"/>
              </a:ext>
            </a:extLst>
          </p:cNvPr>
          <p:cNvSpPr txBox="1"/>
          <p:nvPr/>
        </p:nvSpPr>
        <p:spPr>
          <a:xfrm>
            <a:off x="2889504" y="618134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A9DE32-A6B4-8B47-9D69-681CD92ABCA3}"/>
              </a:ext>
            </a:extLst>
          </p:cNvPr>
          <p:cNvSpPr txBox="1"/>
          <p:nvPr/>
        </p:nvSpPr>
        <p:spPr>
          <a:xfrm>
            <a:off x="8028432" y="607161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D35FFF-B6F0-714A-A219-EACACE4580E5}"/>
              </a:ext>
            </a:extLst>
          </p:cNvPr>
          <p:cNvSpPr txBox="1"/>
          <p:nvPr/>
        </p:nvSpPr>
        <p:spPr>
          <a:xfrm>
            <a:off x="5621584" y="1239695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C3741A1-84BE-0847-98A9-937753B6DC1A}"/>
              </a:ext>
            </a:extLst>
          </p:cNvPr>
          <p:cNvSpPr/>
          <p:nvPr/>
        </p:nvSpPr>
        <p:spPr>
          <a:xfrm>
            <a:off x="5602224" y="4472051"/>
            <a:ext cx="329184" cy="329184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D53C828-783A-5549-85AE-ACC1D0154B8A}"/>
              </a:ext>
            </a:extLst>
          </p:cNvPr>
          <p:cNvSpPr/>
          <p:nvPr/>
        </p:nvSpPr>
        <p:spPr>
          <a:xfrm>
            <a:off x="6071330" y="3539046"/>
            <a:ext cx="329184" cy="329184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0F61D48-0C09-7F44-923F-68C9D041C0D3}"/>
              </a:ext>
            </a:extLst>
          </p:cNvPr>
          <p:cNvCxnSpPr>
            <a:cxnSpLocks/>
          </p:cNvCxnSpPr>
          <p:nvPr/>
        </p:nvCxnSpPr>
        <p:spPr>
          <a:xfrm flipV="1">
            <a:off x="5850208" y="3302254"/>
            <a:ext cx="604933" cy="1161924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0DD79045-79AB-1047-97D5-C8BEF7AC0D23}"/>
              </a:ext>
            </a:extLst>
          </p:cNvPr>
          <p:cNvCxnSpPr>
            <a:cxnSpLocks/>
          </p:cNvCxnSpPr>
          <p:nvPr/>
        </p:nvCxnSpPr>
        <p:spPr>
          <a:xfrm rot="16200000" flipV="1">
            <a:off x="5030935" y="3698142"/>
            <a:ext cx="1198576" cy="260214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623E0D66-2872-424D-8FFA-846ABFD1F104}"/>
              </a:ext>
            </a:extLst>
          </p:cNvPr>
          <p:cNvSpPr/>
          <p:nvPr/>
        </p:nvSpPr>
        <p:spPr>
          <a:xfrm>
            <a:off x="5314883" y="2782436"/>
            <a:ext cx="329184" cy="329184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091F792-1519-CB41-B9D3-5437E543C323}"/>
              </a:ext>
            </a:extLst>
          </p:cNvPr>
          <p:cNvSpPr/>
          <p:nvPr/>
        </p:nvSpPr>
        <p:spPr>
          <a:xfrm>
            <a:off x="6223730" y="3691446"/>
            <a:ext cx="329184" cy="329184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296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438E1-B173-3841-930E-CF4504FCA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910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Version 1</a:t>
            </a:r>
          </a:p>
        </p:txBody>
      </p:sp>
    </p:spTree>
    <p:extLst>
      <p:ext uri="{BB962C8B-B14F-4D97-AF65-F5344CB8AC3E}">
        <p14:creationId xmlns:p14="http://schemas.microsoft.com/office/powerpoint/2010/main" val="208333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91B43C-49EA-8545-8842-E0E0C8D9A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1" y="1343533"/>
            <a:ext cx="9372598" cy="47548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A83A9E-909F-DE45-9728-39C210A16705}"/>
              </a:ext>
            </a:extLst>
          </p:cNvPr>
          <p:cNvSpPr txBox="1"/>
          <p:nvPr/>
        </p:nvSpPr>
        <p:spPr>
          <a:xfrm>
            <a:off x="4035980" y="174812"/>
            <a:ext cx="41200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Garamond" panose="02020404030301010803" pitchFamily="18" charset="0"/>
              </a:rPr>
              <a:t>Community Dynamics</a:t>
            </a:r>
          </a:p>
        </p:txBody>
      </p:sp>
    </p:spTree>
    <p:extLst>
      <p:ext uri="{BB962C8B-B14F-4D97-AF65-F5344CB8AC3E}">
        <p14:creationId xmlns:p14="http://schemas.microsoft.com/office/powerpoint/2010/main" val="3858169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91934-B6AA-8C45-A98E-8C0D13398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900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b="1" dirty="0">
                <a:latin typeface="Garamond" panose="02020404030301010803" pitchFamily="18" charset="0"/>
              </a:rPr>
              <a:t>Community-level Drought Tolerance and Enzyme Investment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E90B8B9-F0F5-2A48-A496-A990A76D2323}"/>
              </a:ext>
            </a:extLst>
          </p:cNvPr>
          <p:cNvGrpSpPr/>
          <p:nvPr/>
        </p:nvGrpSpPr>
        <p:grpSpPr>
          <a:xfrm>
            <a:off x="1743456" y="1153795"/>
            <a:ext cx="8229600" cy="5384800"/>
            <a:chOff x="1866900" y="1376680"/>
            <a:chExt cx="8229600" cy="53848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C7BB7B4-6C34-D747-A42F-0C9E981F4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6900" y="4069080"/>
              <a:ext cx="8229600" cy="26924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393A4F2-5F1A-9144-8CE1-6A19DC415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5500" y="1376680"/>
              <a:ext cx="8001000" cy="2692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1527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88122-7302-434B-9BA8-5DED5F912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755"/>
            <a:ext cx="10515600" cy="94116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Garamond" panose="02020404030301010803" pitchFamily="18" charset="0"/>
              </a:rPr>
              <a:t>Tradeoff between Enzyme Investment and Yield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8A1562-9A68-7147-8590-A4865DF3D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888" y="1478288"/>
            <a:ext cx="3383280" cy="351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6AE218-B103-B24D-8717-05975E7D8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688" y="1478288"/>
            <a:ext cx="3383280" cy="35172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6599C4-F7AC-7549-9E67-D2FCB323C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856" y="5201252"/>
            <a:ext cx="8961120" cy="16071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C62E50-8D21-C94F-B32E-0AD629A22465}"/>
              </a:ext>
            </a:extLst>
          </p:cNvPr>
          <p:cNvSpPr txBox="1"/>
          <p:nvPr/>
        </p:nvSpPr>
        <p:spPr>
          <a:xfrm>
            <a:off x="3070401" y="1055915"/>
            <a:ext cx="78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Garamond" panose="02020404030301010803" pitchFamily="18" charset="0"/>
              </a:rPr>
              <a:t>Year 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C29411-6595-9543-BC1A-886D8CF377C3}"/>
              </a:ext>
            </a:extLst>
          </p:cNvPr>
          <p:cNvSpPr txBox="1"/>
          <p:nvPr/>
        </p:nvSpPr>
        <p:spPr>
          <a:xfrm>
            <a:off x="8201201" y="1055915"/>
            <a:ext cx="78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Garamond" panose="02020404030301010803" pitchFamily="18" charset="0"/>
              </a:rPr>
              <a:t>Year 9</a:t>
            </a:r>
          </a:p>
        </p:txBody>
      </p:sp>
    </p:spTree>
    <p:extLst>
      <p:ext uri="{BB962C8B-B14F-4D97-AF65-F5344CB8AC3E}">
        <p14:creationId xmlns:p14="http://schemas.microsoft.com/office/powerpoint/2010/main" val="655032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21D76CD-6672-ED42-986A-C3C27B874A4B}"/>
              </a:ext>
            </a:extLst>
          </p:cNvPr>
          <p:cNvGrpSpPr/>
          <p:nvPr/>
        </p:nvGrpSpPr>
        <p:grpSpPr>
          <a:xfrm>
            <a:off x="4361688" y="60960"/>
            <a:ext cx="5802630" cy="6736080"/>
            <a:chOff x="2062734" y="-1687576"/>
            <a:chExt cx="8229600" cy="93472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5A862D9-9D1D-124A-87BD-276A88018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81834" y="-1687576"/>
              <a:ext cx="7810500" cy="3962400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243BE10-44DC-B344-A3F1-90447E518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5634" y="2274824"/>
              <a:ext cx="7886700" cy="26924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46C73EB-78DB-844D-B8EF-59F57AFFD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62734" y="4967224"/>
              <a:ext cx="8229600" cy="269240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2382451-37EC-724D-B5B4-10206A25B64D}"/>
              </a:ext>
            </a:extLst>
          </p:cNvPr>
          <p:cNvSpPr txBox="1"/>
          <p:nvPr/>
        </p:nvSpPr>
        <p:spPr>
          <a:xfrm>
            <a:off x="1179576" y="237744"/>
            <a:ext cx="2039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Garamond" panose="02020404030301010803" pitchFamily="18" charset="0"/>
              </a:rPr>
              <a:t>Dispersal</a:t>
            </a:r>
          </a:p>
        </p:txBody>
      </p:sp>
    </p:spTree>
    <p:extLst>
      <p:ext uri="{BB962C8B-B14F-4D97-AF65-F5344CB8AC3E}">
        <p14:creationId xmlns:p14="http://schemas.microsoft.com/office/powerpoint/2010/main" val="3302445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15B78-282A-8E4D-9636-EE6E83B7A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077"/>
            <a:ext cx="10515600" cy="679031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Garamond" panose="02020404030301010803" pitchFamily="18" charset="0"/>
              </a:rPr>
              <a:t>Tradeoff between Enzyme Investment and Yield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20DD4A-1FC1-0346-91A1-694271D85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591" y="1338945"/>
            <a:ext cx="3383280" cy="35172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42F199-9A9F-D94F-A2A3-E0BDFA144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129" y="1284081"/>
            <a:ext cx="3383280" cy="35172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A6A473-2DBA-E742-A284-B54FAA4FE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583" y="5275980"/>
            <a:ext cx="7955280" cy="15820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C2FD5C-6052-2B4E-A831-F7BF0A0E8AFC}"/>
              </a:ext>
            </a:extLst>
          </p:cNvPr>
          <p:cNvSpPr txBox="1"/>
          <p:nvPr/>
        </p:nvSpPr>
        <p:spPr>
          <a:xfrm>
            <a:off x="3342104" y="969439"/>
            <a:ext cx="78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Garamond" panose="02020404030301010803" pitchFamily="18" charset="0"/>
              </a:rPr>
              <a:t>Year 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623075-5B91-5740-A252-E14A2CA455CC}"/>
              </a:ext>
            </a:extLst>
          </p:cNvPr>
          <p:cNvSpPr txBox="1"/>
          <p:nvPr/>
        </p:nvSpPr>
        <p:spPr>
          <a:xfrm>
            <a:off x="8065642" y="975452"/>
            <a:ext cx="78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Garamond" panose="02020404030301010803" pitchFamily="18" charset="0"/>
              </a:rPr>
              <a:t>Year 9</a:t>
            </a:r>
          </a:p>
        </p:txBody>
      </p:sp>
    </p:spTree>
    <p:extLst>
      <p:ext uri="{BB962C8B-B14F-4D97-AF65-F5344CB8AC3E}">
        <p14:creationId xmlns:p14="http://schemas.microsoft.com/office/powerpoint/2010/main" val="2742388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5A550-4DDC-DB40-9025-4517626BB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192"/>
            <a:ext cx="10515600" cy="854075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Garamond" panose="02020404030301010803" pitchFamily="18" charset="0"/>
              </a:rPr>
              <a:t>Drought legacy in litter decomposition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537D02-F68F-BD43-9AE2-1A0B7E9A4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244" y="1163637"/>
            <a:ext cx="8001000" cy="2692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16A341-239F-7346-8A2B-9B59B0986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244" y="4026408"/>
            <a:ext cx="80010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74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764F33-94FD-A842-8909-DE770E600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106" y="295275"/>
            <a:ext cx="6491788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94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43183-E4D8-7B48-B32D-8C91ED22D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0A0B4B4-CBF7-9F42-BA1B-798A7FC08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2560" y="1690688"/>
            <a:ext cx="9326880" cy="4663440"/>
          </a:xfrm>
        </p:spPr>
      </p:pic>
    </p:spTree>
    <p:extLst>
      <p:ext uri="{BB962C8B-B14F-4D97-AF65-F5344CB8AC3E}">
        <p14:creationId xmlns:p14="http://schemas.microsoft.com/office/powerpoint/2010/main" val="573910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2EAD9-C10B-AC4B-98FD-68051AE54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CBA48E-9E0D-8743-AA97-5DE703C36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0" y="1690688"/>
            <a:ext cx="51308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67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436249F-6B1B-E344-B2A2-F8AEDE4C7B56}"/>
              </a:ext>
            </a:extLst>
          </p:cNvPr>
          <p:cNvGrpSpPr/>
          <p:nvPr/>
        </p:nvGrpSpPr>
        <p:grpSpPr>
          <a:xfrm>
            <a:off x="2434117" y="0"/>
            <a:ext cx="7675342" cy="6858000"/>
            <a:chOff x="2442995" y="0"/>
            <a:chExt cx="7675342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538B941-C5CA-EF48-8CCD-19EBEA58C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42995" y="0"/>
              <a:ext cx="7306010" cy="6858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7E78CE7-7F60-B646-9EF4-05FCFACF4596}"/>
                </a:ext>
              </a:extLst>
            </p:cNvPr>
            <p:cNvSpPr txBox="1"/>
            <p:nvPr/>
          </p:nvSpPr>
          <p:spPr>
            <a:xfrm rot="5400000">
              <a:off x="8118584" y="1950460"/>
              <a:ext cx="3630173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default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8E9B16-3277-E44F-BD5D-59A3557E998B}"/>
                </a:ext>
              </a:extLst>
            </p:cNvPr>
            <p:cNvSpPr txBox="1"/>
            <p:nvPr/>
          </p:nvSpPr>
          <p:spPr>
            <a:xfrm rot="5400000">
              <a:off x="8744950" y="5164576"/>
              <a:ext cx="2377442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dispersal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BAD7CE-929B-B741-95D2-3DE8FD0F3DEA}"/>
                </a:ext>
              </a:extLst>
            </p:cNvPr>
            <p:cNvSpPr txBox="1"/>
            <p:nvPr/>
          </p:nvSpPr>
          <p:spPr>
            <a:xfrm>
              <a:off x="3252442" y="278705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6E3B54C-FBAC-A94E-BD0F-ACF737619317}"/>
                </a:ext>
              </a:extLst>
            </p:cNvPr>
            <p:cNvSpPr txBox="1"/>
            <p:nvPr/>
          </p:nvSpPr>
          <p:spPr>
            <a:xfrm>
              <a:off x="3252442" y="1569808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F7CD42-E564-FC4E-A65A-4EA4EBFF26B9}"/>
                </a:ext>
              </a:extLst>
            </p:cNvPr>
            <p:cNvSpPr txBox="1"/>
            <p:nvPr/>
          </p:nvSpPr>
          <p:spPr>
            <a:xfrm>
              <a:off x="3228396" y="289196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2EBB1B7-B578-AA41-8693-B661CC3920CF}"/>
                </a:ext>
              </a:extLst>
            </p:cNvPr>
            <p:cNvSpPr txBox="1"/>
            <p:nvPr/>
          </p:nvSpPr>
          <p:spPr>
            <a:xfrm>
              <a:off x="3228396" y="4160521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C5107A-41DE-F540-A298-EAD7ACBCC1AA}"/>
                </a:ext>
              </a:extLst>
            </p:cNvPr>
            <p:cNvSpPr txBox="1"/>
            <p:nvPr/>
          </p:nvSpPr>
          <p:spPr>
            <a:xfrm>
              <a:off x="3249236" y="5429078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2281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B753BA2-BDFA-C04E-B822-C04A8CCD1BEF}"/>
              </a:ext>
            </a:extLst>
          </p:cNvPr>
          <p:cNvGrpSpPr/>
          <p:nvPr/>
        </p:nvGrpSpPr>
        <p:grpSpPr>
          <a:xfrm>
            <a:off x="2816352" y="133253"/>
            <a:ext cx="6318504" cy="6591493"/>
            <a:chOff x="2655336" y="-344114"/>
            <a:chExt cx="8572500" cy="873697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146585D-70D6-FD47-A97B-2EC6DE92A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55836" y="3820861"/>
              <a:ext cx="4572000" cy="4572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D69A704-0CA9-5A45-AD66-875BF1008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5336" y="3820861"/>
              <a:ext cx="4572000" cy="4572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1928546-45A7-D041-A991-7D384EF5F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55836" y="-344114"/>
              <a:ext cx="4572000" cy="45720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FA53069-553B-4941-A3B5-0197CA315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55336" y="-344114"/>
              <a:ext cx="4572000" cy="4572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5F47E3-00EC-0B42-9A63-439160F12612}"/>
                </a:ext>
              </a:extLst>
            </p:cNvPr>
            <p:cNvSpPr txBox="1"/>
            <p:nvPr/>
          </p:nvSpPr>
          <p:spPr>
            <a:xfrm>
              <a:off x="4559340" y="-344114"/>
              <a:ext cx="10518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Year-6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4CC5ED-2FA6-3246-95DB-D1F90AEEFEE4}"/>
                </a:ext>
              </a:extLst>
            </p:cNvPr>
            <p:cNvSpPr txBox="1"/>
            <p:nvPr/>
          </p:nvSpPr>
          <p:spPr>
            <a:xfrm>
              <a:off x="8474047" y="-344114"/>
              <a:ext cx="10518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Year-9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AD5ECAE-CA05-DC4C-ABF7-DB49815EDA30}"/>
                </a:ext>
              </a:extLst>
            </p:cNvPr>
            <p:cNvSpPr txBox="1"/>
            <p:nvPr/>
          </p:nvSpPr>
          <p:spPr>
            <a:xfrm>
              <a:off x="2659840" y="96590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default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6AB8BBF-3AFF-CD45-AFCC-B20D585ABAEE}"/>
                </a:ext>
              </a:extLst>
            </p:cNvPr>
            <p:cNvSpPr txBox="1"/>
            <p:nvPr/>
          </p:nvSpPr>
          <p:spPr>
            <a:xfrm>
              <a:off x="2655336" y="5101365"/>
              <a:ext cx="13612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dispersal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10CD7B0-3AFA-B144-A316-3C0197F59A7C}"/>
                </a:ext>
              </a:extLst>
            </p:cNvPr>
            <p:cNvSpPr txBox="1"/>
            <p:nvPr/>
          </p:nvSpPr>
          <p:spPr>
            <a:xfrm>
              <a:off x="2969339" y="126230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26E689F-7346-DE41-BBD1-20353A96EE4C}"/>
                </a:ext>
              </a:extLst>
            </p:cNvPr>
            <p:cNvSpPr txBox="1"/>
            <p:nvPr/>
          </p:nvSpPr>
          <p:spPr>
            <a:xfrm>
              <a:off x="7046838" y="126230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CD23CC-02DB-064A-98CA-89805FB2F892}"/>
                </a:ext>
              </a:extLst>
            </p:cNvPr>
            <p:cNvSpPr txBox="1"/>
            <p:nvPr/>
          </p:nvSpPr>
          <p:spPr>
            <a:xfrm>
              <a:off x="2971625" y="438849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7C6B73D-419F-C345-BDB3-E8FF8270BC55}"/>
                </a:ext>
              </a:extLst>
            </p:cNvPr>
            <p:cNvSpPr txBox="1"/>
            <p:nvPr/>
          </p:nvSpPr>
          <p:spPr>
            <a:xfrm>
              <a:off x="7030808" y="4388495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6385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C2CA88-A719-6343-8EED-5CF47E6FA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381" y="-2205277"/>
            <a:ext cx="4572000" cy="45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F6983F-6455-6E42-B5D8-924BF3D01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381" y="-2205277"/>
            <a:ext cx="4572000" cy="457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3A2FB5-71B5-1E4E-A947-EF335DCAF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0381" y="2100261"/>
            <a:ext cx="4572000" cy="4572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0C1CC0-A299-EB4D-BD2E-E1C6FBA98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381" y="2100261"/>
            <a:ext cx="4572000" cy="4572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4D4D1F-5C2B-3D46-98B6-EF536A9D4755}"/>
              </a:ext>
            </a:extLst>
          </p:cNvPr>
          <p:cNvSpPr txBox="1"/>
          <p:nvPr/>
        </p:nvSpPr>
        <p:spPr>
          <a:xfrm>
            <a:off x="2276185" y="-1952622"/>
            <a:ext cx="343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BA0A85-6CCF-CC4D-BB76-7CE59B84C78E}"/>
              </a:ext>
            </a:extLst>
          </p:cNvPr>
          <p:cNvSpPr txBox="1"/>
          <p:nvPr/>
        </p:nvSpPr>
        <p:spPr>
          <a:xfrm>
            <a:off x="6723255" y="-1952622"/>
            <a:ext cx="3417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D4FF0F-2530-624A-9772-EA75EF952972}"/>
              </a:ext>
            </a:extLst>
          </p:cNvPr>
          <p:cNvSpPr txBox="1"/>
          <p:nvPr/>
        </p:nvSpPr>
        <p:spPr>
          <a:xfrm>
            <a:off x="2280994" y="2380029"/>
            <a:ext cx="333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99051C-671F-7044-A76D-6DD1AD7C2E3F}"/>
              </a:ext>
            </a:extLst>
          </p:cNvPr>
          <p:cNvSpPr txBox="1"/>
          <p:nvPr/>
        </p:nvSpPr>
        <p:spPr>
          <a:xfrm>
            <a:off x="6717001" y="2380029"/>
            <a:ext cx="354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84EF18-2486-344E-9552-00CD3FBAA09C}"/>
              </a:ext>
            </a:extLst>
          </p:cNvPr>
          <p:cNvSpPr txBox="1"/>
          <p:nvPr/>
        </p:nvSpPr>
        <p:spPr>
          <a:xfrm>
            <a:off x="5921695" y="-1101702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default</a:t>
            </a:r>
            <a:endParaRPr lang="en-US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198763-A718-B54C-96F9-A6BDCC05F264}"/>
              </a:ext>
            </a:extLst>
          </p:cNvPr>
          <p:cNvSpPr txBox="1"/>
          <p:nvPr/>
        </p:nvSpPr>
        <p:spPr>
          <a:xfrm>
            <a:off x="5820707" y="3283242"/>
            <a:ext cx="1096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dispersal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317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60F4A6C9-D129-E940-A528-D9A1A4A00D82}"/>
              </a:ext>
            </a:extLst>
          </p:cNvPr>
          <p:cNvGrpSpPr/>
          <p:nvPr/>
        </p:nvGrpSpPr>
        <p:grpSpPr>
          <a:xfrm>
            <a:off x="0" y="0"/>
            <a:ext cx="12192000" cy="8910957"/>
            <a:chOff x="0" y="0"/>
            <a:chExt cx="12192000" cy="891095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CF59096-2DD1-4E47-9E19-02D8CA418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91198" y="4338957"/>
              <a:ext cx="6400800" cy="4572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BCF08B3-D032-3542-AB4D-6AE856F9F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338957"/>
              <a:ext cx="6400800" cy="4572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63B2DD8-DEF9-BA4A-A3D1-C13A17A9D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6400800" cy="4572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32DEC2C-E411-6A41-A4DC-5BA37CF31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91200" y="0"/>
              <a:ext cx="6400800" cy="4572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8B2021-356D-8E4F-9616-5ECED0D00F5C}"/>
                </a:ext>
              </a:extLst>
            </p:cNvPr>
            <p:cNvSpPr txBox="1"/>
            <p:nvPr/>
          </p:nvSpPr>
          <p:spPr>
            <a:xfrm>
              <a:off x="5242812" y="4564586"/>
              <a:ext cx="10967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dispersal</a:t>
              </a:r>
              <a:endPara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9851890-A20B-C045-98E2-B96CB9960804}"/>
                </a:ext>
              </a:extLst>
            </p:cNvPr>
            <p:cNvSpPr txBox="1"/>
            <p:nvPr/>
          </p:nvSpPr>
          <p:spPr>
            <a:xfrm>
              <a:off x="5343800" y="253011"/>
              <a:ext cx="8947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default</a:t>
              </a:r>
              <a:endPara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98E14FF-6941-3945-9BDB-7454351E9E52}"/>
                </a:ext>
              </a:extLst>
            </p:cNvPr>
            <p:cNvSpPr txBox="1"/>
            <p:nvPr/>
          </p:nvSpPr>
          <p:spPr>
            <a:xfrm>
              <a:off x="604177" y="4533809"/>
              <a:ext cx="3337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</a:t>
              </a:r>
              <a:endPara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D7DF53C-EF08-1749-BB9B-E527CBBE3E33}"/>
                </a:ext>
              </a:extLst>
            </p:cNvPr>
            <p:cNvSpPr txBox="1"/>
            <p:nvPr/>
          </p:nvSpPr>
          <p:spPr>
            <a:xfrm>
              <a:off x="6453241" y="222234"/>
              <a:ext cx="3417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</a:t>
              </a:r>
              <a:endPara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AE44496-7EA3-E643-83ED-8117642B6AE5}"/>
                </a:ext>
              </a:extLst>
            </p:cNvPr>
            <p:cNvSpPr txBox="1"/>
            <p:nvPr/>
          </p:nvSpPr>
          <p:spPr>
            <a:xfrm>
              <a:off x="6453241" y="4533809"/>
              <a:ext cx="3545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</a:t>
              </a:r>
              <a:endPara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0E1D617-32CD-214B-A973-337452AD8E2E}"/>
                </a:ext>
              </a:extLst>
            </p:cNvPr>
            <p:cNvSpPr txBox="1"/>
            <p:nvPr/>
          </p:nvSpPr>
          <p:spPr>
            <a:xfrm>
              <a:off x="604177" y="222234"/>
              <a:ext cx="3433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</a:t>
              </a:r>
              <a:endPara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2590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9E35DD2-F2A1-0B40-B3CE-E4E92D2B3734}"/>
              </a:ext>
            </a:extLst>
          </p:cNvPr>
          <p:cNvGrpSpPr/>
          <p:nvPr/>
        </p:nvGrpSpPr>
        <p:grpSpPr>
          <a:xfrm>
            <a:off x="2152650" y="217041"/>
            <a:ext cx="7899400" cy="6151141"/>
            <a:chOff x="2152650" y="217041"/>
            <a:chExt cx="7899400" cy="615114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C2EC6CD-532C-104C-99D6-9FF9F4FCE62E}"/>
                </a:ext>
              </a:extLst>
            </p:cNvPr>
            <p:cNvSpPr txBox="1"/>
            <p:nvPr/>
          </p:nvSpPr>
          <p:spPr>
            <a:xfrm>
              <a:off x="3982949" y="217041"/>
              <a:ext cx="987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default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1CA7DB-A572-4842-AD87-53BD51175B91}"/>
                </a:ext>
              </a:extLst>
            </p:cNvPr>
            <p:cNvSpPr txBox="1"/>
            <p:nvPr/>
          </p:nvSpPr>
          <p:spPr>
            <a:xfrm>
              <a:off x="7877373" y="217041"/>
              <a:ext cx="1215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dispersal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62E2057-5979-5E4E-AE7F-762D9174D5FE}"/>
                </a:ext>
              </a:extLst>
            </p:cNvPr>
            <p:cNvSpPr txBox="1"/>
            <p:nvPr/>
          </p:nvSpPr>
          <p:spPr>
            <a:xfrm>
              <a:off x="2430334" y="509663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752B91-3344-1E48-8137-68CB2C8609A5}"/>
                </a:ext>
              </a:extLst>
            </p:cNvPr>
            <p:cNvSpPr txBox="1"/>
            <p:nvPr/>
          </p:nvSpPr>
          <p:spPr>
            <a:xfrm>
              <a:off x="2430334" y="3425066"/>
              <a:ext cx="360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3C75CCD-32DE-284B-87F8-663DD2298DF9}"/>
                </a:ext>
              </a:extLst>
            </p:cNvPr>
            <p:cNvSpPr txBox="1"/>
            <p:nvPr/>
          </p:nvSpPr>
          <p:spPr>
            <a:xfrm>
              <a:off x="6423214" y="509663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04C8C27-DC45-8F45-AFFB-62578E7ADF56}"/>
                </a:ext>
              </a:extLst>
            </p:cNvPr>
            <p:cNvSpPr txBox="1"/>
            <p:nvPr/>
          </p:nvSpPr>
          <p:spPr>
            <a:xfrm>
              <a:off x="6411191" y="3425066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7C153B8-E741-044F-B67C-24D8BD21E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5350" y="3802782"/>
              <a:ext cx="7886700" cy="25654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2F6B53F-42B9-6944-9599-633FB98FD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52650" y="818531"/>
              <a:ext cx="7899400" cy="2667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9817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986F491-82EE-634C-A817-E6DBFD5B9C29}"/>
              </a:ext>
            </a:extLst>
          </p:cNvPr>
          <p:cNvGrpSpPr/>
          <p:nvPr/>
        </p:nvGrpSpPr>
        <p:grpSpPr>
          <a:xfrm>
            <a:off x="2819400" y="1208008"/>
            <a:ext cx="6553200" cy="4835406"/>
            <a:chOff x="2819400" y="1208008"/>
            <a:chExt cx="6553200" cy="483540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662244E-F356-3145-AB37-596AE322B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19400" y="1255514"/>
              <a:ext cx="6553200" cy="47879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492286-37A7-654D-AA9E-B0D984CE1572}"/>
                </a:ext>
              </a:extLst>
            </p:cNvPr>
            <p:cNvSpPr txBox="1"/>
            <p:nvPr/>
          </p:nvSpPr>
          <p:spPr>
            <a:xfrm>
              <a:off x="3521388" y="1212580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Garamond" panose="02020404030301010803" pitchFamily="18" charset="0"/>
                </a:rPr>
                <a:t>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E799FC-05C3-2645-960B-E5EB844C2CBC}"/>
                </a:ext>
              </a:extLst>
            </p:cNvPr>
            <p:cNvSpPr txBox="1"/>
            <p:nvPr/>
          </p:nvSpPr>
          <p:spPr>
            <a:xfrm>
              <a:off x="3521388" y="3551666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Garamond" panose="02020404030301010803" pitchFamily="18" charset="0"/>
                </a:rPr>
                <a:t>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3BACCF-4E3C-C34D-AEF9-2523EBE1B957}"/>
                </a:ext>
              </a:extLst>
            </p:cNvPr>
            <p:cNvSpPr txBox="1"/>
            <p:nvPr/>
          </p:nvSpPr>
          <p:spPr>
            <a:xfrm>
              <a:off x="6418942" y="3551666"/>
              <a:ext cx="365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Garamond" panose="02020404030301010803" pitchFamily="18" charset="0"/>
                </a:rPr>
                <a:t>D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48CD5B-EDBB-0944-A350-F1EDB18E9455}"/>
                </a:ext>
              </a:extLst>
            </p:cNvPr>
            <p:cNvSpPr txBox="1"/>
            <p:nvPr/>
          </p:nvSpPr>
          <p:spPr>
            <a:xfrm>
              <a:off x="6430965" y="1208008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Garamond" panose="02020404030301010803" pitchFamily="18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4657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A2D9EFA0-9237-CF4C-AC8F-FA7C40A5778D}"/>
              </a:ext>
            </a:extLst>
          </p:cNvPr>
          <p:cNvSpPr/>
          <p:nvPr/>
        </p:nvSpPr>
        <p:spPr>
          <a:xfrm>
            <a:off x="4455955" y="2608515"/>
            <a:ext cx="2434709" cy="2472764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16E414A-34E8-3645-B649-718A87DC5A71}"/>
              </a:ext>
            </a:extLst>
          </p:cNvPr>
          <p:cNvSpPr/>
          <p:nvPr/>
        </p:nvSpPr>
        <p:spPr>
          <a:xfrm>
            <a:off x="5171321" y="3606694"/>
            <a:ext cx="329184" cy="329184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192CA-B898-CE44-B925-9E7E660C1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4" y="285844"/>
            <a:ext cx="11676882" cy="881016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latin typeface="Garamond" panose="02020404030301010803" pitchFamily="18" charset="0"/>
              </a:rPr>
              <a:t>Drought legacy-driven microbiome trajectories on the 2-D space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BE7A91-27EA-5D4C-B6BE-6563BA2E3447}"/>
              </a:ext>
            </a:extLst>
          </p:cNvPr>
          <p:cNvCxnSpPr/>
          <p:nvPr/>
        </p:nvCxnSpPr>
        <p:spPr>
          <a:xfrm>
            <a:off x="4443984" y="5093208"/>
            <a:ext cx="33101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D67B069-3CCB-A945-A3D5-66FD464A55C7}"/>
              </a:ext>
            </a:extLst>
          </p:cNvPr>
          <p:cNvCxnSpPr>
            <a:cxnSpLocks/>
          </p:cNvCxnSpPr>
          <p:nvPr/>
        </p:nvCxnSpPr>
        <p:spPr>
          <a:xfrm flipV="1">
            <a:off x="4443984" y="2478024"/>
            <a:ext cx="0" cy="26151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2A3EE23-D8D0-1244-B4C7-C3D5C3048F01}"/>
              </a:ext>
            </a:extLst>
          </p:cNvPr>
          <p:cNvSpPr txBox="1"/>
          <p:nvPr/>
        </p:nvSpPr>
        <p:spPr>
          <a:xfrm>
            <a:off x="5209975" y="5321808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Drought tolerance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CD5F75-E4CF-B844-B2EE-9BAA84CA4840}"/>
              </a:ext>
            </a:extLst>
          </p:cNvPr>
          <p:cNvSpPr txBox="1"/>
          <p:nvPr/>
        </p:nvSpPr>
        <p:spPr>
          <a:xfrm rot="16200000">
            <a:off x="3000868" y="3445026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Enzyme Investment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D0973D-2D3E-C14C-ABE8-4A7297739503}"/>
              </a:ext>
            </a:extLst>
          </p:cNvPr>
          <p:cNvCxnSpPr>
            <a:cxnSpLocks/>
          </p:cNvCxnSpPr>
          <p:nvPr/>
        </p:nvCxnSpPr>
        <p:spPr>
          <a:xfrm>
            <a:off x="4443984" y="3785616"/>
            <a:ext cx="2462784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59C945-F04A-1748-8D4C-0B60DB12D883}"/>
              </a:ext>
            </a:extLst>
          </p:cNvPr>
          <p:cNvCxnSpPr>
            <a:cxnSpLocks/>
          </p:cNvCxnSpPr>
          <p:nvPr/>
        </p:nvCxnSpPr>
        <p:spPr>
          <a:xfrm>
            <a:off x="5209975" y="2620441"/>
            <a:ext cx="0" cy="2472767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9A1A4F8-F32F-F94A-A0B5-EC3BC4072B8C}"/>
              </a:ext>
            </a:extLst>
          </p:cNvPr>
          <p:cNvSpPr/>
          <p:nvPr/>
        </p:nvSpPr>
        <p:spPr>
          <a:xfrm>
            <a:off x="5041919" y="3629692"/>
            <a:ext cx="329184" cy="329184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8487D31-8CDD-5248-95F8-1E132B2E5B3E}"/>
              </a:ext>
            </a:extLst>
          </p:cNvPr>
          <p:cNvSpPr/>
          <p:nvPr/>
        </p:nvSpPr>
        <p:spPr>
          <a:xfrm>
            <a:off x="6477452" y="4720091"/>
            <a:ext cx="329184" cy="329184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5928A0C9-3DDF-2341-8EE4-410BE8EA7D48}"/>
              </a:ext>
            </a:extLst>
          </p:cNvPr>
          <p:cNvCxnSpPr>
            <a:cxnSpLocks/>
          </p:cNvCxnSpPr>
          <p:nvPr/>
        </p:nvCxnSpPr>
        <p:spPr>
          <a:xfrm>
            <a:off x="5275638" y="4008118"/>
            <a:ext cx="1157915" cy="912222"/>
          </a:xfrm>
          <a:prstGeom prst="curvedConnector3">
            <a:avLst>
              <a:gd name="adj1" fmla="val 38944"/>
            </a:avLst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33A9B103-D215-7549-8B3C-60D5484A8616}"/>
              </a:ext>
            </a:extLst>
          </p:cNvPr>
          <p:cNvSpPr/>
          <p:nvPr/>
        </p:nvSpPr>
        <p:spPr>
          <a:xfrm>
            <a:off x="6412772" y="3629692"/>
            <a:ext cx="329184" cy="329184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D8015FE5-E33E-9740-B530-9DC0D7EFF2C6}"/>
              </a:ext>
            </a:extLst>
          </p:cNvPr>
          <p:cNvCxnSpPr>
            <a:cxnSpLocks/>
            <a:endCxn id="26" idx="3"/>
          </p:cNvCxnSpPr>
          <p:nvPr/>
        </p:nvCxnSpPr>
        <p:spPr>
          <a:xfrm>
            <a:off x="5452297" y="3872009"/>
            <a:ext cx="1008683" cy="38659"/>
          </a:xfrm>
          <a:prstGeom prst="curvedConnector4">
            <a:avLst>
              <a:gd name="adj1" fmla="val 32199"/>
              <a:gd name="adj2" fmla="val 927854"/>
            </a:avLst>
          </a:prstGeom>
          <a:ln w="19050">
            <a:solidFill>
              <a:schemeClr val="accent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24AF1DBE-E028-4E4B-B5C3-0A2FDAFF3BA9}"/>
              </a:ext>
            </a:extLst>
          </p:cNvPr>
          <p:cNvSpPr/>
          <p:nvPr/>
        </p:nvSpPr>
        <p:spPr>
          <a:xfrm>
            <a:off x="5855248" y="4054414"/>
            <a:ext cx="329184" cy="329184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E604A884-4DAE-2F49-957D-F4865E52D72A}"/>
              </a:ext>
            </a:extLst>
          </p:cNvPr>
          <p:cNvCxnSpPr>
            <a:cxnSpLocks/>
          </p:cNvCxnSpPr>
          <p:nvPr/>
        </p:nvCxnSpPr>
        <p:spPr>
          <a:xfrm flipV="1">
            <a:off x="5320246" y="2961703"/>
            <a:ext cx="750260" cy="665837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805C0469-30D1-4B45-8CB3-730FE3B5AFF4}"/>
              </a:ext>
            </a:extLst>
          </p:cNvPr>
          <p:cNvSpPr/>
          <p:nvPr/>
        </p:nvSpPr>
        <p:spPr>
          <a:xfrm>
            <a:off x="6182008" y="2761027"/>
            <a:ext cx="329184" cy="329184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E582A08-FB97-D040-A7DC-147AB810E05D}"/>
              </a:ext>
            </a:extLst>
          </p:cNvPr>
          <p:cNvCxnSpPr>
            <a:cxnSpLocks/>
          </p:cNvCxnSpPr>
          <p:nvPr/>
        </p:nvCxnSpPr>
        <p:spPr>
          <a:xfrm>
            <a:off x="6906768" y="4870706"/>
            <a:ext cx="42367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1F698CE-20A0-5A4F-8136-A23E2D8F327C}"/>
              </a:ext>
            </a:extLst>
          </p:cNvPr>
          <p:cNvSpPr txBox="1"/>
          <p:nvPr/>
        </p:nvSpPr>
        <p:spPr>
          <a:xfrm>
            <a:off x="7472752" y="4700017"/>
            <a:ext cx="174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Persistent legacy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B491601-6353-D542-A4E4-0DDCE4647645}"/>
              </a:ext>
            </a:extLst>
          </p:cNvPr>
          <p:cNvCxnSpPr>
            <a:cxnSpLocks/>
          </p:cNvCxnSpPr>
          <p:nvPr/>
        </p:nvCxnSpPr>
        <p:spPr>
          <a:xfrm>
            <a:off x="6906768" y="3910103"/>
            <a:ext cx="42367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7334B39-CD1B-7F49-A60E-E0506794358C}"/>
              </a:ext>
            </a:extLst>
          </p:cNvPr>
          <p:cNvSpPr txBox="1"/>
          <p:nvPr/>
        </p:nvSpPr>
        <p:spPr>
          <a:xfrm>
            <a:off x="7472752" y="3739414"/>
            <a:ext cx="1683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Transient legacy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4A86029-2755-494D-8E39-5B5D1FA61D66}"/>
              </a:ext>
            </a:extLst>
          </p:cNvPr>
          <p:cNvCxnSpPr>
            <a:cxnSpLocks/>
          </p:cNvCxnSpPr>
          <p:nvPr/>
        </p:nvCxnSpPr>
        <p:spPr>
          <a:xfrm flipV="1">
            <a:off x="5335913" y="3111660"/>
            <a:ext cx="0" cy="3766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2780038-798E-D948-A2B4-89231198EF74}"/>
              </a:ext>
            </a:extLst>
          </p:cNvPr>
          <p:cNvSpPr txBox="1"/>
          <p:nvPr/>
        </p:nvSpPr>
        <p:spPr>
          <a:xfrm>
            <a:off x="4728597" y="2769601"/>
            <a:ext cx="1094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No legacy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365DA9E-16F9-9247-888E-5E2F29FC9A62}"/>
              </a:ext>
            </a:extLst>
          </p:cNvPr>
          <p:cNvCxnSpPr>
            <a:cxnSpLocks/>
          </p:cNvCxnSpPr>
          <p:nvPr/>
        </p:nvCxnSpPr>
        <p:spPr>
          <a:xfrm>
            <a:off x="6906768" y="2932290"/>
            <a:ext cx="42367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24E3A42-65C1-CE42-AAA2-E18EE93C642C}"/>
              </a:ext>
            </a:extLst>
          </p:cNvPr>
          <p:cNvSpPr txBox="1"/>
          <p:nvPr/>
        </p:nvSpPr>
        <p:spPr>
          <a:xfrm>
            <a:off x="7518656" y="274095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27353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17409</TotalTime>
  <Words>123</Words>
  <Application>Microsoft Macintosh PowerPoint</Application>
  <PresentationFormat>Widescreen</PresentationFormat>
  <Paragraphs>69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Futura Medium</vt:lpstr>
      <vt:lpstr>Garamond</vt:lpstr>
      <vt:lpstr>Verdana</vt:lpstr>
      <vt:lpstr>Office Theme</vt:lpstr>
      <vt:lpstr>Drought Legacies and Implications for Soil Microbiome Resilience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Drought legacy-driven microbiome trajectories on the 2-D space</vt:lpstr>
      <vt:lpstr>PowerPoint Presentation</vt:lpstr>
      <vt:lpstr>PowerPoint Presentation</vt:lpstr>
      <vt:lpstr>Version 1</vt:lpstr>
      <vt:lpstr>PowerPoint Presentation</vt:lpstr>
      <vt:lpstr>Community-level Drought Tolerance and Enzyme Investment</vt:lpstr>
      <vt:lpstr>Tradeoff between Enzyme Investment and Yield</vt:lpstr>
      <vt:lpstr>PowerPoint Presentation</vt:lpstr>
      <vt:lpstr>Tradeoff between Enzyme Investment and Yield</vt:lpstr>
      <vt:lpstr>Drought legacy in litter decomposition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Drought Legacies and Implications for Soil Microbiome Resilience</dc:title>
  <dc:creator>Bin Wang</dc:creator>
  <cp:lastModifiedBy>Bin Wang</cp:lastModifiedBy>
  <cp:revision>84</cp:revision>
  <dcterms:created xsi:type="dcterms:W3CDTF">2020-03-02T03:43:44Z</dcterms:created>
  <dcterms:modified xsi:type="dcterms:W3CDTF">2020-06-06T06:49:57Z</dcterms:modified>
</cp:coreProperties>
</file>